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6" r:id="rId2"/>
  </p:sldMasterIdLst>
  <p:handoutMasterIdLst>
    <p:handoutMasterId r:id="rId21"/>
  </p:handoutMasterIdLst>
  <p:sldIdLst>
    <p:sldId id="257" r:id="rId3"/>
    <p:sldId id="258" r:id="rId4"/>
    <p:sldId id="263" r:id="rId5"/>
    <p:sldId id="264" r:id="rId6"/>
    <p:sldId id="266" r:id="rId7"/>
    <p:sldId id="267" r:id="rId8"/>
    <p:sldId id="269" r:id="rId9"/>
    <p:sldId id="272" r:id="rId10"/>
    <p:sldId id="273" r:id="rId11"/>
    <p:sldId id="281" r:id="rId12"/>
    <p:sldId id="275" r:id="rId13"/>
    <p:sldId id="276" r:id="rId14"/>
    <p:sldId id="260" r:id="rId15"/>
    <p:sldId id="279" r:id="rId16"/>
    <p:sldId id="277" r:id="rId17"/>
    <p:sldId id="278" r:id="rId18"/>
    <p:sldId id="259" r:id="rId19"/>
    <p:sldId id="280" r:id="rId20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0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ox%20Sync\res%20-%20active\Stats%20Study%20-%20Laugh%20Logger\Data\Odd%20Couple%20and%20Happy%20Days%20Data%20Summary%202016035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ox%20Sync\res%20-%20active\Stats%20Study%20-%20Laugh%20Logger\Data\t-tests%20based%20on%20Program%20Summary%20of%20All%20Titles%20201603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ox%20Sync\res%20-%20active\Stats%20Study%20-%20Laugh%20Logger\Data\t-tests%20based%20on%20Program%20Summary%20of%20All%20Titles%20201603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't-test &amp; stats'!$L$38</c:f>
              <c:strCache>
                <c:ptCount val="1"/>
                <c:pt idx="0">
                  <c:v>No Audience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't-test &amp; stats'!$M$37:$N$37</c:f>
              <c:strCache>
                <c:ptCount val="2"/>
                <c:pt idx="0">
                  <c:v>Happy Days</c:v>
                </c:pt>
                <c:pt idx="1">
                  <c:v>Odd Couple</c:v>
                </c:pt>
              </c:strCache>
            </c:strRef>
          </c:cat>
          <c:val>
            <c:numRef>
              <c:f>'t-test &amp; stats'!$M$38:$N$38</c:f>
              <c:numCache>
                <c:formatCode>_(* #,##0.0_);_(* \(#,##0.0\);_(* "-"??_);_(@_)</c:formatCode>
                <c:ptCount val="2"/>
                <c:pt idx="0">
                  <c:v>17.952877550136666</c:v>
                </c:pt>
                <c:pt idx="1">
                  <c:v>35.981134125221033</c:v>
                </c:pt>
              </c:numCache>
            </c:numRef>
          </c:val>
        </c:ser>
        <c:ser>
          <c:idx val="1"/>
          <c:order val="1"/>
          <c:tx>
            <c:strRef>
              <c:f>'t-test &amp; stats'!$L$39</c:f>
              <c:strCache>
                <c:ptCount val="1"/>
                <c:pt idx="0">
                  <c:v>Audience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't-test &amp; stats'!$M$37:$N$37</c:f>
              <c:strCache>
                <c:ptCount val="2"/>
                <c:pt idx="0">
                  <c:v>Happy Days</c:v>
                </c:pt>
                <c:pt idx="1">
                  <c:v>Odd Couple</c:v>
                </c:pt>
              </c:strCache>
            </c:strRef>
          </c:cat>
          <c:val>
            <c:numRef>
              <c:f>'t-test &amp; stats'!$M$39:$N$39</c:f>
              <c:numCache>
                <c:formatCode>_(* #,##0.0_);_(* \(#,##0.0\);_(* "-"??_);_(@_)</c:formatCode>
                <c:ptCount val="2"/>
                <c:pt idx="0">
                  <c:v>11.667048106510514</c:v>
                </c:pt>
                <c:pt idx="1">
                  <c:v>19.607966171307172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2192176"/>
        <c:axId val="382191784"/>
      </c:barChart>
      <c:catAx>
        <c:axId val="38219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2191784"/>
        <c:crosses val="autoZero"/>
        <c:auto val="1"/>
        <c:lblAlgn val="ctr"/>
        <c:lblOffset val="100"/>
        <c:noMultiLvlLbl val="0"/>
      </c:catAx>
      <c:valAx>
        <c:axId val="382191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_);_(* \(#,##0.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219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9050"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No Audience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ll_Program_Summary_20160324!$C$2:$C$16</c:f>
              <c:strCache>
                <c:ptCount val="15"/>
                <c:pt idx="0">
                  <c:v>Life of Riley, The</c:v>
                </c:pt>
                <c:pt idx="1">
                  <c:v>Topper</c:v>
                </c:pt>
                <c:pt idx="2">
                  <c:v>Father Knows Best</c:v>
                </c:pt>
                <c:pt idx="3">
                  <c:v>Leave It to Beaver</c:v>
                </c:pt>
                <c:pt idx="4">
                  <c:v>Many Loves of Dobie Gillis, The</c:v>
                </c:pt>
                <c:pt idx="5">
                  <c:v>Mister Ed</c:v>
                </c:pt>
                <c:pt idx="6">
                  <c:v>Andy Griffith Show, The</c:v>
                </c:pt>
                <c:pt idx="7">
                  <c:v>Addams Family, The</c:v>
                </c:pt>
                <c:pt idx="8">
                  <c:v>Gilligan's Island</c:v>
                </c:pt>
                <c:pt idx="9">
                  <c:v>Bewitched</c:v>
                </c:pt>
                <c:pt idx="10">
                  <c:v>Family Affair</c:v>
                </c:pt>
                <c:pt idx="11">
                  <c:v>Odd Couple, The (Season 1)*</c:v>
                </c:pt>
                <c:pt idx="12">
                  <c:v>Happy Days (Seasons 1-2)*</c:v>
                </c:pt>
                <c:pt idx="13">
                  <c:v>Square Pegs</c:v>
                </c:pt>
                <c:pt idx="14">
                  <c:v>How I Met Your Mother</c:v>
                </c:pt>
              </c:strCache>
            </c:strRef>
          </c:cat>
          <c:val>
            <c:numRef>
              <c:f>ll_Program_Summary_20160324!$J$2:$J$16</c:f>
              <c:numCache>
                <c:formatCode>General</c:formatCode>
                <c:ptCount val="15"/>
                <c:pt idx="0">
                  <c:v>1.75</c:v>
                </c:pt>
                <c:pt idx="1">
                  <c:v>2.08</c:v>
                </c:pt>
                <c:pt idx="2">
                  <c:v>2.0299999999999998</c:v>
                </c:pt>
                <c:pt idx="3">
                  <c:v>2.19</c:v>
                </c:pt>
                <c:pt idx="4">
                  <c:v>3.4</c:v>
                </c:pt>
                <c:pt idx="5">
                  <c:v>5.34</c:v>
                </c:pt>
                <c:pt idx="6">
                  <c:v>2.86</c:v>
                </c:pt>
                <c:pt idx="7">
                  <c:v>5.47</c:v>
                </c:pt>
                <c:pt idx="8">
                  <c:v>5.74</c:v>
                </c:pt>
                <c:pt idx="9">
                  <c:v>6.53</c:v>
                </c:pt>
                <c:pt idx="10">
                  <c:v>1.7</c:v>
                </c:pt>
                <c:pt idx="11">
                  <c:v>3.0347369289584423</c:v>
                </c:pt>
                <c:pt idx="12" formatCode="0.00">
                  <c:v>2.1517515860068879</c:v>
                </c:pt>
                <c:pt idx="13">
                  <c:v>2.39</c:v>
                </c:pt>
                <c:pt idx="14">
                  <c:v>2.0699999999999998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2188648"/>
        <c:axId val="382189040"/>
        <c:axId val="0"/>
      </c:bar3DChart>
      <c:catAx>
        <c:axId val="382188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2189040"/>
        <c:crosses val="autoZero"/>
        <c:auto val="1"/>
        <c:lblAlgn val="ctr"/>
        <c:lblOffset val="100"/>
        <c:noMultiLvlLbl val="0"/>
      </c:catAx>
      <c:valAx>
        <c:axId val="38218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2188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 smtClean="0"/>
              <a:t>Audience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ll_Program_Summary_20160324!$C$19:$C$38</c:f>
              <c:strCache>
                <c:ptCount val="19"/>
                <c:pt idx="0">
                  <c:v>I Love Lucy</c:v>
                </c:pt>
                <c:pt idx="1">
                  <c:v>I Married Joan</c:v>
                </c:pt>
                <c:pt idx="2">
                  <c:v>Adventures of Ozzie &amp; Harriet, The</c:v>
                </c:pt>
                <c:pt idx="3">
                  <c:v>O.K. Crackerby! </c:v>
                </c:pt>
                <c:pt idx="4">
                  <c:v>Odd Couple, The (Season 2)*</c:v>
                </c:pt>
                <c:pt idx="5">
                  <c:v>All in the Family</c:v>
                </c:pt>
                <c:pt idx="6">
                  <c:v>Happy Days (Seasons 3-4)*</c:v>
                </c:pt>
                <c:pt idx="7">
                  <c:v>Taxi</c:v>
                </c:pt>
                <c:pt idx="8">
                  <c:v>Newhart</c:v>
                </c:pt>
                <c:pt idx="9">
                  <c:v>Cheers</c:v>
                </c:pt>
                <c:pt idx="10">
                  <c:v>Family Ties</c:v>
                </c:pt>
                <c:pt idx="11">
                  <c:v>GoldenGirls</c:v>
                </c:pt>
                <c:pt idx="12">
                  <c:v>Coach</c:v>
                </c:pt>
                <c:pt idx="13">
                  <c:v>Seinfeld</c:v>
                </c:pt>
                <c:pt idx="14">
                  <c:v>Home Improvement</c:v>
                </c:pt>
                <c:pt idx="15">
                  <c:v>NewsRadio</c:v>
                </c:pt>
                <c:pt idx="16">
                  <c:v>Girlfriends</c:v>
                </c:pt>
                <c:pt idx="17">
                  <c:v>New Adventures of Old Christine, The</c:v>
                </c:pt>
                <c:pt idx="18">
                  <c:v>Big Bang Theory, The</c:v>
                </c:pt>
              </c:strCache>
            </c:strRef>
          </c:cat>
          <c:val>
            <c:numRef>
              <c:f>ll_Program_Summary_20160324!$J$19:$J$38</c:f>
              <c:numCache>
                <c:formatCode>General</c:formatCode>
                <c:ptCount val="20"/>
                <c:pt idx="0">
                  <c:v>3.64</c:v>
                </c:pt>
                <c:pt idx="1">
                  <c:v>3.81</c:v>
                </c:pt>
                <c:pt idx="2">
                  <c:v>2.5499999999999998</c:v>
                </c:pt>
                <c:pt idx="3">
                  <c:v>3.84</c:v>
                </c:pt>
                <c:pt idx="4">
                  <c:v>3.8715349000761883</c:v>
                </c:pt>
                <c:pt idx="5">
                  <c:v>4.7300000000000004</c:v>
                </c:pt>
                <c:pt idx="6" formatCode="0.0">
                  <c:v>4.4215128100854004</c:v>
                </c:pt>
                <c:pt idx="7">
                  <c:v>4.8600000000000003</c:v>
                </c:pt>
                <c:pt idx="8">
                  <c:v>3.84</c:v>
                </c:pt>
                <c:pt idx="9">
                  <c:v>3.28</c:v>
                </c:pt>
                <c:pt idx="10">
                  <c:v>2.72</c:v>
                </c:pt>
                <c:pt idx="11">
                  <c:v>3.27</c:v>
                </c:pt>
                <c:pt idx="12">
                  <c:v>2.69</c:v>
                </c:pt>
                <c:pt idx="13">
                  <c:v>4.87</c:v>
                </c:pt>
                <c:pt idx="14">
                  <c:v>3.86</c:v>
                </c:pt>
                <c:pt idx="15">
                  <c:v>4.46</c:v>
                </c:pt>
                <c:pt idx="16">
                  <c:v>4.13</c:v>
                </c:pt>
                <c:pt idx="17">
                  <c:v>4.8099999999999996</c:v>
                </c:pt>
                <c:pt idx="18">
                  <c:v>5.74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2193744"/>
        <c:axId val="382194136"/>
        <c:axId val="0"/>
      </c:bar3DChart>
      <c:catAx>
        <c:axId val="38219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2194136"/>
        <c:crosses val="autoZero"/>
        <c:auto val="1"/>
        <c:lblAlgn val="ctr"/>
        <c:lblOffset val="100"/>
        <c:noMultiLvlLbl val="0"/>
      </c:catAx>
      <c:valAx>
        <c:axId val="382194136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219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270CB-1F36-4794-8678-55C573279E65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F54DE-8D92-4D53-AD51-AC0421A57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47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5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3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4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3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52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94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6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3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652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665E195-C89C-4871-8AE9-903FDB8B6D9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3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shotlogger.org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shotlogger.org/LaughLogger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Data-Mining TV Comedy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Laugh Tracks and Sitcom Production </a:t>
            </a:r>
            <a:r>
              <a:rPr lang="en-US" dirty="0" smtClean="0"/>
              <a:t>Modes</a:t>
            </a:r>
          </a:p>
          <a:p>
            <a:r>
              <a:rPr lang="en-US" dirty="0" smtClean="0"/>
              <a:t>Jeremy G. Butler</a:t>
            </a:r>
          </a:p>
          <a:p>
            <a:r>
              <a:rPr lang="en-US" dirty="0" smtClean="0"/>
              <a:t>jbutler@ua.edu</a:t>
            </a:r>
          </a:p>
          <a:p>
            <a:r>
              <a:rPr lang="en-US" dirty="0" smtClean="0"/>
              <a:t>University of Alabama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Laugh logger: episode data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" y="494269"/>
            <a:ext cx="6120485" cy="585710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Average Laugh Interval: 10.74 secs</a:t>
            </a:r>
          </a:p>
          <a:p>
            <a:r>
              <a:rPr lang="en-US" dirty="0"/>
              <a:t>Laughs Per Minute: 5.58</a:t>
            </a:r>
          </a:p>
          <a:p>
            <a:r>
              <a:rPr lang="en-US" dirty="0"/>
              <a:t>Median Laugh Interval: 9</a:t>
            </a:r>
          </a:p>
          <a:p>
            <a:r>
              <a:rPr lang="en-US" dirty="0"/>
              <a:t>Standard Deviation: 8.35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pace of laughter in sitcoms recorded with a studio audience will be different from those recorded without an audience.</a:t>
            </a:r>
          </a:p>
        </p:txBody>
      </p:sp>
    </p:spTree>
    <p:extLst>
      <p:ext uri="{BB962C8B-B14F-4D97-AF65-F5344CB8AC3E}">
        <p14:creationId xmlns:p14="http://schemas.microsoft.com/office/powerpoint/2010/main" val="203161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343" y="1667353"/>
            <a:ext cx="6683765" cy="96066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Total Laughs </a:t>
            </a:r>
            <a:r>
              <a:rPr lang="en-US" dirty="0" err="1" smtClean="0"/>
              <a:t>LoggeD</a:t>
            </a:r>
            <a:r>
              <a:rPr lang="en-US" dirty="0" smtClean="0"/>
              <a:t>: 11, 433</a:t>
            </a:r>
            <a:endParaRPr lang="en-US" dirty="0"/>
          </a:p>
        </p:txBody>
      </p:sp>
      <p:graphicFrame>
        <p:nvGraphicFramePr>
          <p:cNvPr id="4" name="Content Placeholder 3" title="Table sample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27884703"/>
              </p:ext>
            </p:extLst>
          </p:nvPr>
        </p:nvGraphicFramePr>
        <p:xfrm>
          <a:off x="2472505" y="3022434"/>
          <a:ext cx="3525441" cy="1562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360"/>
                <a:gridCol w="982391"/>
                <a:gridCol w="971550"/>
                <a:gridCol w="690140"/>
              </a:tblGrid>
              <a:tr h="39052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 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Total</a:t>
                      </a:r>
                      <a:endParaRPr lang="en-US" sz="1000" b="1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The Odd Couple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1,839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2,202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4,041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Happy Days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3,043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4,349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7,392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b="1" i="0" dirty="0" smtClean="0"/>
                        <a:t>Total</a:t>
                      </a:r>
                      <a:endParaRPr lang="en-US" sz="1000" b="1" i="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4,882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6,551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11,433</a:t>
                      </a:r>
                      <a:endParaRPr lang="en-US" sz="1000" b="1" dirty="0"/>
                    </a:p>
                  </a:txBody>
                  <a:tcPr marL="67531" marR="67531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19" y="1136580"/>
            <a:ext cx="6683765" cy="96066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Median</a:t>
            </a:r>
            <a:endParaRPr lang="en-US" dirty="0"/>
          </a:p>
        </p:txBody>
      </p:sp>
      <p:graphicFrame>
        <p:nvGraphicFramePr>
          <p:cNvPr id="4" name="Content Placeholder 3" title="Table sample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23056011"/>
              </p:ext>
            </p:extLst>
          </p:nvPr>
        </p:nvGraphicFramePr>
        <p:xfrm>
          <a:off x="893343" y="2058028"/>
          <a:ext cx="3525441" cy="1171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147"/>
                <a:gridCol w="1175147"/>
                <a:gridCol w="1175147"/>
              </a:tblGrid>
              <a:tr h="39052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 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The Odd Couple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13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Happy Days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</a:tbl>
          </a:graphicData>
        </a:graphic>
      </p:graphicFrame>
      <p:graphicFrame>
        <p:nvGraphicFramePr>
          <p:cNvPr id="5" name="Content Placeholder 3" title="Table sampl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568110"/>
              </p:ext>
            </p:extLst>
          </p:nvPr>
        </p:nvGraphicFramePr>
        <p:xfrm>
          <a:off x="4773528" y="2058028"/>
          <a:ext cx="3525441" cy="1171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147"/>
                <a:gridCol w="1175147"/>
                <a:gridCol w="1175147"/>
              </a:tblGrid>
              <a:tr h="39052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 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The Odd Couple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19.8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15.5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Happy Days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16.8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264912" y="3593286"/>
            <a:ext cx="6683765" cy="54257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700" dirty="0"/>
              <a:t>STANDARD DEVIATION</a:t>
            </a:r>
          </a:p>
        </p:txBody>
      </p:sp>
      <p:graphicFrame>
        <p:nvGraphicFramePr>
          <p:cNvPr id="8" name="Content Placeholder 3" title="Table sampl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327900"/>
              </p:ext>
            </p:extLst>
          </p:nvPr>
        </p:nvGraphicFramePr>
        <p:xfrm>
          <a:off x="2844072" y="4230232"/>
          <a:ext cx="3525441" cy="1171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147"/>
                <a:gridCol w="1175147"/>
                <a:gridCol w="1175147"/>
              </a:tblGrid>
              <a:tr h="39052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 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The Odd Couple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36.0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19.6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Happy Days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18.0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11.7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3194365" y="1136580"/>
            <a:ext cx="6683765" cy="9606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24483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386" y="1042273"/>
            <a:ext cx="7543800" cy="1207008"/>
          </a:xfrm>
        </p:spPr>
        <p:txBody>
          <a:bodyPr/>
          <a:lstStyle/>
          <a:p>
            <a:pPr algn="ctr"/>
            <a:r>
              <a:rPr lang="en-US" dirty="0" smtClean="0"/>
              <a:t>Standard Deviation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5768003"/>
              </p:ext>
            </p:extLst>
          </p:nvPr>
        </p:nvGraphicFramePr>
        <p:xfrm>
          <a:off x="1954911" y="2106406"/>
          <a:ext cx="5238750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24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pace of laughter in sitcoms recorded with a studio audience will be different from those recorded without an audience.</a:t>
            </a:r>
          </a:p>
        </p:txBody>
      </p:sp>
    </p:spTree>
    <p:extLst>
      <p:ext uri="{BB962C8B-B14F-4D97-AF65-F5344CB8AC3E}">
        <p14:creationId xmlns:p14="http://schemas.microsoft.com/office/powerpoint/2010/main" val="59063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19" y="1136580"/>
            <a:ext cx="6683765" cy="96066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Median</a:t>
            </a:r>
            <a:endParaRPr lang="en-US" dirty="0"/>
          </a:p>
        </p:txBody>
      </p:sp>
      <p:graphicFrame>
        <p:nvGraphicFramePr>
          <p:cNvPr id="4" name="Content Placeholder 3" title="Table sample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893343" y="2058028"/>
          <a:ext cx="3525441" cy="1171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147"/>
                <a:gridCol w="1175147"/>
                <a:gridCol w="1175147"/>
              </a:tblGrid>
              <a:tr h="39052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 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The Odd Couple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13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Happy Days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</a:tbl>
          </a:graphicData>
        </a:graphic>
      </p:graphicFrame>
      <p:graphicFrame>
        <p:nvGraphicFramePr>
          <p:cNvPr id="5" name="Content Placeholder 3" title="Table sample"/>
          <p:cNvGraphicFramePr>
            <a:graphicFrameLocks/>
          </p:cNvGraphicFramePr>
          <p:nvPr>
            <p:extLst/>
          </p:nvPr>
        </p:nvGraphicFramePr>
        <p:xfrm>
          <a:off x="4773528" y="2058028"/>
          <a:ext cx="3525441" cy="1171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147"/>
                <a:gridCol w="1175147"/>
                <a:gridCol w="1175147"/>
              </a:tblGrid>
              <a:tr h="39052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 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The Odd Couple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19.8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15.5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Happy Days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16.8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264912" y="3593286"/>
            <a:ext cx="6683765" cy="54257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700" dirty="0"/>
              <a:t>STANDARD DEVIATION</a:t>
            </a:r>
          </a:p>
        </p:txBody>
      </p:sp>
      <p:graphicFrame>
        <p:nvGraphicFramePr>
          <p:cNvPr id="8" name="Content Placeholder 3" title="Table sample"/>
          <p:cNvGraphicFramePr>
            <a:graphicFrameLocks/>
          </p:cNvGraphicFramePr>
          <p:nvPr>
            <p:extLst/>
          </p:nvPr>
        </p:nvGraphicFramePr>
        <p:xfrm>
          <a:off x="2844072" y="4230232"/>
          <a:ext cx="3525441" cy="1171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147"/>
                <a:gridCol w="1175147"/>
                <a:gridCol w="1175147"/>
              </a:tblGrid>
              <a:tr h="39052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 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Audience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The Odd Couple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36.0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19.6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000" i="1" dirty="0" smtClean="0"/>
                        <a:t>Happy Days</a:t>
                      </a:r>
                      <a:endParaRPr lang="en-US" sz="1000" i="1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18.0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11.7</a:t>
                      </a:r>
                      <a:endParaRPr lang="en-US" sz="1000" dirty="0"/>
                    </a:p>
                  </a:txBody>
                  <a:tcPr marL="67531" marR="67531" marT="34290" marB="34290" anchor="ctr"/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3194365" y="1136580"/>
            <a:ext cx="6683765" cy="9606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283045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>
          <a:xfrm>
            <a:off x="926432" y="857250"/>
            <a:ext cx="7543800" cy="1207008"/>
          </a:xfrm>
        </p:spPr>
        <p:txBody>
          <a:bodyPr>
            <a:normAutofit/>
          </a:bodyPr>
          <a:lstStyle/>
          <a:p>
            <a:pPr algn="ctr"/>
            <a:r>
              <a:rPr lang="en-US" sz="3300" dirty="0"/>
              <a:t>Laughs Per minute: No Audience vs audience</a:t>
            </a:r>
          </a:p>
        </p:txBody>
      </p:sp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622541"/>
              </p:ext>
            </p:extLst>
          </p:nvPr>
        </p:nvGraphicFramePr>
        <p:xfrm>
          <a:off x="-164306" y="2064258"/>
          <a:ext cx="4000500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343494"/>
              </p:ext>
            </p:extLst>
          </p:nvPr>
        </p:nvGraphicFramePr>
        <p:xfrm>
          <a:off x="3743325" y="2064258"/>
          <a:ext cx="5751602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7226" y="4743451"/>
            <a:ext cx="2736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Average: 3.25</a:t>
            </a:r>
          </a:p>
          <a:p>
            <a:pPr algn="ctr"/>
            <a:r>
              <a:rPr lang="en-US" sz="1350" dirty="0"/>
              <a:t>Standard Deviation: 1.60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1098" y="4743451"/>
            <a:ext cx="2736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Average: 3.97</a:t>
            </a:r>
          </a:p>
          <a:p>
            <a:pPr algn="ctr"/>
            <a:r>
              <a:rPr lang="en-US" sz="1350" dirty="0"/>
              <a:t>Standard Deviation: 0.82</a:t>
            </a:r>
          </a:p>
        </p:txBody>
      </p:sp>
    </p:spTree>
    <p:extLst>
      <p:ext uri="{BB962C8B-B14F-4D97-AF65-F5344CB8AC3E}">
        <p14:creationId xmlns:p14="http://schemas.microsoft.com/office/powerpoint/2010/main" val="11770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Odd Couple</a:t>
            </a:r>
            <a:r>
              <a:rPr lang="en-US" dirty="0" smtClean="0"/>
              <a:t> Experiment:</a:t>
            </a:r>
            <a:br>
              <a:rPr lang="en-US" dirty="0" smtClean="0"/>
            </a:br>
            <a:r>
              <a:rPr lang="en-US" dirty="0" smtClean="0"/>
              <a:t>“Oscar’s New Life,” March 5, 1971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Aired</a:t>
            </a:r>
            <a:endParaRPr lang="en-US" dirty="0"/>
          </a:p>
        </p:txBody>
      </p:sp>
      <p:pic>
        <p:nvPicPr>
          <p:cNvPr id="11" name="Odd Couple19710305_noLaughTrack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800" y="2914650"/>
            <a:ext cx="3292475" cy="247015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In Reruns &amp; on DVD</a:t>
            </a:r>
            <a:endParaRPr lang="en-US" dirty="0"/>
          </a:p>
        </p:txBody>
      </p:sp>
      <p:pic>
        <p:nvPicPr>
          <p:cNvPr id="12" name="Odd Couple19710305_LaughTrack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0138" y="2914650"/>
            <a:ext cx="3292475" cy="247015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06106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51616" y="1013555"/>
            <a:ext cx="7543800" cy="1207008"/>
          </a:xfrm>
        </p:spPr>
        <p:txBody>
          <a:bodyPr anchor="t">
            <a:normAutofit/>
          </a:bodyPr>
          <a:lstStyle/>
          <a:p>
            <a:pPr algn="ctr"/>
            <a:r>
              <a:rPr lang="en-US" sz="1800" i="1" dirty="0"/>
              <a:t>Annie Hall</a:t>
            </a:r>
            <a:r>
              <a:rPr lang="en-US" sz="1800" dirty="0"/>
              <a:t> (1977)</a:t>
            </a:r>
          </a:p>
        </p:txBody>
      </p:sp>
      <p:pic>
        <p:nvPicPr>
          <p:cNvPr id="2" name="Woody Allen - Annie Hall-laugh track sce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846" y="1443037"/>
            <a:ext cx="7845340" cy="42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 err="1" smtClean="0"/>
              <a:t>Laff</a:t>
            </a:r>
            <a:r>
              <a:rPr lang="en-US" dirty="0" smtClean="0"/>
              <a:t> Box vs. Studio audience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77" y="1907667"/>
            <a:ext cx="3566160" cy="480060"/>
          </a:xfrm>
        </p:spPr>
        <p:txBody>
          <a:bodyPr anchor="t">
            <a:normAutofit fontScale="85000" lnSpcReduction="20000"/>
          </a:bodyPr>
          <a:lstStyle/>
          <a:p>
            <a:pPr algn="ctr"/>
            <a:r>
              <a:rPr lang="en-US" dirty="0" smtClean="0"/>
              <a:t>Charley Douglass’s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Laff</a:t>
            </a:r>
            <a:r>
              <a:rPr lang="en-US" dirty="0" smtClean="0"/>
              <a:t> Box”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6" y="2500966"/>
            <a:ext cx="2242003" cy="3052940"/>
          </a:xfrm>
          <a:ln w="19050">
            <a:solidFill>
              <a:schemeClr val="accent1"/>
            </a:solidFill>
          </a:ln>
          <a:effectLst/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907667"/>
            <a:ext cx="3566160" cy="480060"/>
          </a:xfrm>
        </p:spPr>
        <p:txBody>
          <a:bodyPr anchor="t">
            <a:normAutofit fontScale="85000" lnSpcReduction="20000"/>
          </a:bodyPr>
          <a:lstStyle/>
          <a:p>
            <a:pPr algn="ctr"/>
            <a:r>
              <a:rPr lang="en-US" i="1" dirty="0"/>
              <a:t>My Favorite </a:t>
            </a:r>
            <a:r>
              <a:rPr lang="en-US" i="1" dirty="0" smtClean="0"/>
              <a:t>Husband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l</a:t>
            </a:r>
            <a:r>
              <a:rPr lang="en-US" dirty="0" smtClean="0"/>
              <a:t>ive</a:t>
            </a:r>
            <a:r>
              <a:rPr lang="en-US" dirty="0"/>
              <a:t>, circa 1954</a:t>
            </a:r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9" y="2500966"/>
            <a:ext cx="4031219" cy="3052940"/>
          </a:xfr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641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609" y="0"/>
            <a:ext cx="10822687" cy="608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4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3" y="0"/>
            <a:ext cx="8558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2" y="284205"/>
            <a:ext cx="881564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pace of laughter in sitcoms recorded with a studio audience will be different from those recorded without an audience.</a:t>
            </a:r>
          </a:p>
        </p:txBody>
      </p:sp>
    </p:spTree>
    <p:extLst>
      <p:ext uri="{BB962C8B-B14F-4D97-AF65-F5344CB8AC3E}">
        <p14:creationId xmlns:p14="http://schemas.microsoft.com/office/powerpoint/2010/main" val="31628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Laugh logger: episode data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" y="494269"/>
            <a:ext cx="6120485" cy="585710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Latka’s</a:t>
            </a:r>
            <a:r>
              <a:rPr lang="en-US" dirty="0" smtClean="0"/>
              <a:t> Cookies,” </a:t>
            </a:r>
            <a:r>
              <a:rPr lang="en-US" i="1" dirty="0" smtClean="0"/>
              <a:t>Taxi</a:t>
            </a:r>
            <a:endParaRPr lang="en-US" dirty="0"/>
          </a:p>
          <a:p>
            <a:r>
              <a:rPr lang="en-US" dirty="0" smtClean="0"/>
              <a:t>February 5, 1981</a:t>
            </a:r>
          </a:p>
        </p:txBody>
      </p:sp>
    </p:spTree>
    <p:extLst>
      <p:ext uri="{BB962C8B-B14F-4D97-AF65-F5344CB8AC3E}">
        <p14:creationId xmlns:p14="http://schemas.microsoft.com/office/powerpoint/2010/main" val="20404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of Laugh Intervals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" y="910945"/>
            <a:ext cx="5505450" cy="50482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Generated by </a:t>
            </a:r>
            <a:r>
              <a:rPr lang="en-US" dirty="0" err="1" smtClean="0"/>
              <a:t>CineMetrics</a:t>
            </a:r>
            <a:r>
              <a:rPr lang="en-US" dirty="0" smtClean="0"/>
              <a:t>, shot-measurement software.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CEFEFB8-71C6-4A9E-8EF9-0768355D7E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1423</TotalTime>
  <Words>294</Words>
  <Application>Microsoft Office PowerPoint</Application>
  <PresentationFormat>On-screen Show (4:3)</PresentationFormat>
  <Paragraphs>106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Rockwell</vt:lpstr>
      <vt:lpstr>Rockwell Condensed</vt:lpstr>
      <vt:lpstr>Wingdings</vt:lpstr>
      <vt:lpstr>Wood Type</vt:lpstr>
      <vt:lpstr>Data-Mining TV Comedy</vt:lpstr>
      <vt:lpstr>Annie Hall (1977)</vt:lpstr>
      <vt:lpstr>Laff Box vs. Studio audience</vt:lpstr>
      <vt:lpstr>PowerPoint Presentation</vt:lpstr>
      <vt:lpstr>PowerPoint Presentation</vt:lpstr>
      <vt:lpstr>PowerPoint Presentation</vt:lpstr>
      <vt:lpstr>H1</vt:lpstr>
      <vt:lpstr>Laugh logger: episode data</vt:lpstr>
      <vt:lpstr>Graph of Laugh Intervals</vt:lpstr>
      <vt:lpstr>Laugh logger: episode data</vt:lpstr>
      <vt:lpstr>H1</vt:lpstr>
      <vt:lpstr>Total Laughs LoggeD: 11, 433</vt:lpstr>
      <vt:lpstr>Median</vt:lpstr>
      <vt:lpstr>Standard Deviation</vt:lpstr>
      <vt:lpstr>H1</vt:lpstr>
      <vt:lpstr>Median</vt:lpstr>
      <vt:lpstr>Laughs Per minute: No Audience vs audience</vt:lpstr>
      <vt:lpstr>The Odd Couple Experiment: “Oscar’s New Life,” March 5, 1971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Jeremy Butler</dc:creator>
  <cp:keywords/>
  <cp:lastModifiedBy>Jeremy Butler</cp:lastModifiedBy>
  <cp:revision>40</cp:revision>
  <cp:lastPrinted>2016-03-30T19:17:58Z</cp:lastPrinted>
  <dcterms:created xsi:type="dcterms:W3CDTF">2016-03-26T18:29:05Z</dcterms:created>
  <dcterms:modified xsi:type="dcterms:W3CDTF">2016-03-31T12:04:58Z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TC034605309991</vt:lpwstr>
  </property>
</Properties>
</file>